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8" r:id="rId2"/>
    <p:sldId id="262" r:id="rId3"/>
    <p:sldId id="267" r:id="rId4"/>
    <p:sldId id="261" r:id="rId5"/>
    <p:sldId id="266" r:id="rId6"/>
    <p:sldId id="263" r:id="rId7"/>
    <p:sldId id="269" r:id="rId8"/>
    <p:sldId id="270" r:id="rId9"/>
    <p:sldId id="271" r:id="rId10"/>
    <p:sldId id="268" r:id="rId11"/>
  </p:sldIdLst>
  <p:sldSz cx="9144000" cy="6858000" type="screen4x3"/>
  <p:notesSz cx="6858000" cy="9144000"/>
  <p:embeddedFontLst>
    <p:embeddedFont>
      <p:font typeface="KoPub돋움체 Bold" panose="020B0600000101010101" charset="-127"/>
      <p:bold r:id="rId12"/>
    </p:embeddedFont>
    <p:embeddedFont>
      <p:font typeface="KoPub돋움체 Light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HyhwpEQ" panose="02030600000101010101" pitchFamily="18" charset="-127"/>
      <p:regular r:id="rId20"/>
    </p:embeddedFont>
    <p:embeddedFont>
      <p:font typeface="HY견고딕" panose="02030600000101010101" pitchFamily="18" charset="-127"/>
      <p:regular r:id="rId21"/>
    </p:embeddedFont>
    <p:embeddedFont>
      <p:font typeface="HY그래픽M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A0D2"/>
    <a:srgbClr val="F8F7FF"/>
    <a:srgbClr val="FF7575"/>
    <a:srgbClr val="F5F5F5"/>
    <a:srgbClr val="652C90"/>
    <a:srgbClr val="5F2987"/>
    <a:srgbClr val="002368"/>
    <a:srgbClr val="4A08AC"/>
    <a:srgbClr val="580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032846041390976E-2"/>
          <c:y val="0.23066138329123168"/>
          <c:w val="0.56570013123359575"/>
          <c:h val="0.84855019685039368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9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3492766559232544E-2"/>
          <c:y val="0.3207484707052094"/>
          <c:w val="0.56570013123359575"/>
          <c:h val="0.84855019685039368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9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889356138081677"/>
          <c:y val="0.3207484707052094"/>
          <c:w val="0.56570013123359575"/>
          <c:h val="0.84855019685039368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9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tmp>
</file>

<file path=ppt/media/image13.png>
</file>

<file path=ppt/media/image14.jpg>
</file>

<file path=ppt/media/image15.tmp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svg>
</file>

<file path=ppt/media/image5.png>
</file>

<file path=ppt/media/image6.jpg>
</file>

<file path=ppt/media/image7.png>
</file>

<file path=ppt/media/image8.jp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008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40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626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686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028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562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69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094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530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7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EEF5A-B08A-4352-AC89-3B6B5BD275E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FA4ED-417D-4F3D-88A9-0FD0703400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1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mp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회로, 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CD1AC90E-3B11-4343-A073-1F0FB18DBD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75" y="-91359"/>
            <a:ext cx="9142984" cy="6858000"/>
          </a:xfrm>
          <a:prstGeom prst="rect">
            <a:avLst/>
          </a:prstGeom>
        </p:spPr>
      </p:pic>
      <p:pic>
        <p:nvPicPr>
          <p:cNvPr id="36" name="그림 35" descr="모니터이(가) 표시된 사진&#10;&#10;높은 신뢰도로 생성된 설명">
            <a:extLst>
              <a:ext uri="{FF2B5EF4-FFF2-40B4-BE49-F238E27FC236}">
                <a16:creationId xmlns:a16="http://schemas.microsoft.com/office/drawing/2014/main" id="{E3E706A9-89B6-417F-89DA-7687C3FFF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543" y="1453993"/>
            <a:ext cx="3825248" cy="4373889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CA812CBF-11D2-4D9C-B68A-6177602DB6C2}"/>
              </a:ext>
            </a:extLst>
          </p:cNvPr>
          <p:cNvGrpSpPr/>
          <p:nvPr/>
        </p:nvGrpSpPr>
        <p:grpSpPr>
          <a:xfrm>
            <a:off x="8644986" y="6013639"/>
            <a:ext cx="213105" cy="514514"/>
            <a:chOff x="8644986" y="6013639"/>
            <a:chExt cx="213105" cy="5145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A72BCC-A35B-46A8-8C94-E4773E2A742A}"/>
                </a:ext>
              </a:extLst>
            </p:cNvPr>
            <p:cNvSpPr txBox="1"/>
            <p:nvPr/>
          </p:nvSpPr>
          <p:spPr>
            <a:xfrm>
              <a:off x="8673361" y="6013639"/>
              <a:ext cx="1847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spcBef>
                  <a:spcPts val="600"/>
                </a:spcBef>
              </a:pPr>
              <a:endParaRPr lang="en-US" altLang="ko-KR" sz="1200" dirty="0">
                <a:solidFill>
                  <a:schemeClr val="bg1">
                    <a:lumMod val="9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5CA7086-D848-476A-809A-58E63733F35D}"/>
                </a:ext>
              </a:extLst>
            </p:cNvPr>
            <p:cNvSpPr/>
            <p:nvPr/>
          </p:nvSpPr>
          <p:spPr>
            <a:xfrm>
              <a:off x="8644986" y="6220376"/>
              <a:ext cx="18473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spcBef>
                  <a:spcPts val="600"/>
                </a:spcBef>
              </a:pPr>
              <a:endParaRPr lang="en-US" altLang="ko-KR" sz="1400" b="1" dirty="0">
                <a:solidFill>
                  <a:schemeClr val="bg1">
                    <a:lumMod val="9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pic>
        <p:nvPicPr>
          <p:cNvPr id="23" name="그래픽 22">
            <a:extLst>
              <a:ext uri="{FF2B5EF4-FFF2-40B4-BE49-F238E27FC236}">
                <a16:creationId xmlns:a16="http://schemas.microsoft.com/office/drawing/2014/main" id="{4BAF56C9-85E9-48F5-BD42-C8D6EBFCE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4742" y="2397067"/>
            <a:ext cx="704850" cy="600075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293A6E58-C851-4AE1-9E17-A44DBEBAE3EF}"/>
              </a:ext>
            </a:extLst>
          </p:cNvPr>
          <p:cNvGrpSpPr/>
          <p:nvPr/>
        </p:nvGrpSpPr>
        <p:grpSpPr>
          <a:xfrm>
            <a:off x="3271706" y="3175364"/>
            <a:ext cx="2491531" cy="324555"/>
            <a:chOff x="3246539" y="3158586"/>
            <a:chExt cx="2491531" cy="32455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2C5A58D-289E-4257-B05F-AD24EF6F0146}"/>
                </a:ext>
              </a:extLst>
            </p:cNvPr>
            <p:cNvSpPr/>
            <p:nvPr/>
          </p:nvSpPr>
          <p:spPr>
            <a:xfrm>
              <a:off x="3246539" y="3158586"/>
              <a:ext cx="2491531" cy="32455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FF9A7000-ECEB-4F0B-8677-4DF407BB3A3E}"/>
                </a:ext>
              </a:extLst>
            </p:cNvPr>
            <p:cNvSpPr/>
            <p:nvPr/>
          </p:nvSpPr>
          <p:spPr>
            <a:xfrm>
              <a:off x="3390084" y="3166975"/>
              <a:ext cx="220445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‘</a:t>
              </a:r>
              <a:r>
                <a:rPr lang="ko-KR" altLang="en-US" sz="14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블록체인 기술을 활용한</a:t>
              </a:r>
              <a:r>
                <a:rPr lang="en-US" altLang="ko-KR" sz="14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’</a:t>
              </a: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D63AD7-B42A-467F-8BA5-EFC27BF1747E}"/>
              </a:ext>
            </a:extLst>
          </p:cNvPr>
          <p:cNvSpPr/>
          <p:nvPr/>
        </p:nvSpPr>
        <p:spPr>
          <a:xfrm>
            <a:off x="3150750" y="3731964"/>
            <a:ext cx="27334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모바일 신분증</a:t>
            </a:r>
            <a:endParaRPr lang="en-US" altLang="ko-KR" sz="3200" b="1" dirty="0">
              <a:solidFill>
                <a:schemeClr val="bg2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1074CC-EFDE-4E3C-8840-24F52C717B5E}"/>
              </a:ext>
            </a:extLst>
          </p:cNvPr>
          <p:cNvSpPr txBox="1"/>
          <p:nvPr/>
        </p:nvSpPr>
        <p:spPr>
          <a:xfrm>
            <a:off x="6417578" y="4732013"/>
            <a:ext cx="2751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1891163 </a:t>
            </a:r>
            <a:r>
              <a:rPr lang="ko-KR" altLang="en-US" dirty="0">
                <a:solidFill>
                  <a:schemeClr val="bg1"/>
                </a:solidFill>
              </a:rPr>
              <a:t>김정훈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1891203 </a:t>
            </a:r>
            <a:r>
              <a:rPr lang="ko-KR" altLang="en-US" dirty="0" err="1">
                <a:solidFill>
                  <a:schemeClr val="bg1"/>
                </a:solidFill>
              </a:rPr>
              <a:t>박지섭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1891227 </a:t>
            </a:r>
            <a:r>
              <a:rPr lang="ko-KR" altLang="en-US" dirty="0" err="1">
                <a:solidFill>
                  <a:schemeClr val="bg1"/>
                </a:solidFill>
              </a:rPr>
              <a:t>안광언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064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양쪽 대괄호 38">
            <a:extLst>
              <a:ext uri="{FF2B5EF4-FFF2-40B4-BE49-F238E27FC236}">
                <a16:creationId xmlns:a16="http://schemas.microsoft.com/office/drawing/2014/main" id="{37E477AE-21F2-422B-8D4C-AD07484F020F}"/>
              </a:ext>
            </a:extLst>
          </p:cNvPr>
          <p:cNvSpPr/>
          <p:nvPr/>
        </p:nvSpPr>
        <p:spPr>
          <a:xfrm>
            <a:off x="1805150" y="557610"/>
            <a:ext cx="5077163" cy="523220"/>
          </a:xfrm>
          <a:prstGeom prst="bracketPair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045A7B7-5677-4846-B889-B3F8327E753E}"/>
              </a:ext>
            </a:extLst>
          </p:cNvPr>
          <p:cNvGrpSpPr/>
          <p:nvPr/>
        </p:nvGrpSpPr>
        <p:grpSpPr>
          <a:xfrm>
            <a:off x="615285" y="165826"/>
            <a:ext cx="2858530" cy="1234080"/>
            <a:chOff x="257175" y="502228"/>
            <a:chExt cx="2858530" cy="1234080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D84BA80-B8F6-4B34-A28E-B71D88C39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175" y="502228"/>
              <a:ext cx="1087312" cy="1234080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52E941E8-99CA-43FB-8895-D4B0BF547E6D}"/>
                </a:ext>
              </a:extLst>
            </p:cNvPr>
            <p:cNvSpPr/>
            <p:nvPr/>
          </p:nvSpPr>
          <p:spPr>
            <a:xfrm>
              <a:off x="1680697" y="861098"/>
              <a:ext cx="143500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800" b="1" dirty="0">
                  <a:solidFill>
                    <a:srgbClr val="00B0F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기대효과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786DCA5-A56B-4C31-AB6C-C655D59665AF}"/>
              </a:ext>
            </a:extLst>
          </p:cNvPr>
          <p:cNvSpPr txBox="1"/>
          <p:nvPr/>
        </p:nvSpPr>
        <p:spPr>
          <a:xfrm>
            <a:off x="639465" y="334280"/>
            <a:ext cx="877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r>
              <a:rPr lang="en-US" altLang="ko-KR" sz="44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endParaRPr lang="ko-KR" altLang="en-US" sz="4400" b="1" dirty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9167B265-E95C-40E0-B620-AC0F1AC5C0EC}"/>
              </a:ext>
            </a:extLst>
          </p:cNvPr>
          <p:cNvSpPr/>
          <p:nvPr/>
        </p:nvSpPr>
        <p:spPr>
          <a:xfrm>
            <a:off x="585788" y="5115275"/>
            <a:ext cx="7972425" cy="9563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2B0FEFD-73E1-4CCD-8B80-61254D594A9D}"/>
              </a:ext>
            </a:extLst>
          </p:cNvPr>
          <p:cNvSpPr txBox="1"/>
          <p:nvPr/>
        </p:nvSpPr>
        <p:spPr>
          <a:xfrm>
            <a:off x="1078046" y="5434351"/>
            <a:ext cx="7059578" cy="33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  <a:spcBef>
                <a:spcPts val="200"/>
              </a:spcBef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신분증을 들고 다닐 필요 없이 </a:t>
            </a:r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스마트폰 하나만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으로 모든 인증이 가능함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D7CCEFD-F391-4562-B99B-866846D99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807" y="1538222"/>
            <a:ext cx="4843506" cy="322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9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62EBEDD2-8C3F-4A24-9929-6731DC9CBE5B}"/>
              </a:ext>
            </a:extLst>
          </p:cNvPr>
          <p:cNvSpPr/>
          <p:nvPr/>
        </p:nvSpPr>
        <p:spPr>
          <a:xfrm>
            <a:off x="0" y="-1"/>
            <a:ext cx="9144000" cy="3959108"/>
          </a:xfrm>
          <a:prstGeom prst="rect">
            <a:avLst/>
          </a:prstGeom>
          <a:solidFill>
            <a:srgbClr val="2EA0D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61CDCAB-BA17-4127-941F-5BDA5A235F69}"/>
              </a:ext>
            </a:extLst>
          </p:cNvPr>
          <p:cNvGrpSpPr/>
          <p:nvPr/>
        </p:nvGrpSpPr>
        <p:grpSpPr>
          <a:xfrm>
            <a:off x="4732973" y="2989140"/>
            <a:ext cx="1833011" cy="2080436"/>
            <a:chOff x="740320" y="3303182"/>
            <a:chExt cx="1833011" cy="20804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1F52C81-C512-427A-B594-B18C7734C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20" y="3303182"/>
              <a:ext cx="1833011" cy="2080436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3262652-5556-4547-8085-0AC4820C7994}"/>
                </a:ext>
              </a:extLst>
            </p:cNvPr>
            <p:cNvSpPr txBox="1"/>
            <p:nvPr/>
          </p:nvSpPr>
          <p:spPr>
            <a:xfrm>
              <a:off x="1173706" y="3635514"/>
              <a:ext cx="8162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0</a:t>
              </a:r>
              <a:r>
                <a:rPr lang="en-US" altLang="ko-KR" sz="4000" b="1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</a:t>
              </a:r>
              <a:endParaRPr lang="ko-KR" altLang="en-US" sz="40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D7483F7-3719-48B9-8A86-A2E7BF283112}"/>
                </a:ext>
              </a:extLst>
            </p:cNvPr>
            <p:cNvCxnSpPr/>
            <p:nvPr/>
          </p:nvCxnSpPr>
          <p:spPr>
            <a:xfrm>
              <a:off x="931178" y="4261607"/>
              <a:ext cx="1325461" cy="0"/>
            </a:xfrm>
            <a:prstGeom prst="line">
              <a:avLst/>
            </a:prstGeom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7" name="그림 56">
            <a:extLst>
              <a:ext uri="{FF2B5EF4-FFF2-40B4-BE49-F238E27FC236}">
                <a16:creationId xmlns:a16="http://schemas.microsoft.com/office/drawing/2014/main" id="{7D543DB1-22DF-4026-A9D0-00E7AC6BA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93" y="2989140"/>
            <a:ext cx="1833011" cy="20804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8A4B4150-FF12-4D25-B718-7056A9FF1882}"/>
              </a:ext>
            </a:extLst>
          </p:cNvPr>
          <p:cNvSpPr txBox="1"/>
          <p:nvPr/>
        </p:nvSpPr>
        <p:spPr>
          <a:xfrm>
            <a:off x="1096881" y="3264343"/>
            <a:ext cx="816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r>
              <a:rPr lang="en-US" altLang="ko-KR" sz="40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4000" b="1" dirty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A293B69F-895B-4043-9B98-CD9062919820}"/>
              </a:ext>
            </a:extLst>
          </p:cNvPr>
          <p:cNvCxnSpPr/>
          <p:nvPr/>
        </p:nvCxnSpPr>
        <p:spPr>
          <a:xfrm>
            <a:off x="862451" y="3947565"/>
            <a:ext cx="1325461" cy="0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28F912D-3D31-47CA-A12B-1568D0D16801}"/>
              </a:ext>
            </a:extLst>
          </p:cNvPr>
          <p:cNvSpPr/>
          <p:nvPr/>
        </p:nvSpPr>
        <p:spPr>
          <a:xfrm>
            <a:off x="911398" y="3985351"/>
            <a:ext cx="12695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Background</a:t>
            </a:r>
            <a:endParaRPr lang="ko-KR" altLang="en-US" sz="1600" b="1" dirty="0">
              <a:solidFill>
                <a:schemeClr val="bg2">
                  <a:lumMod val="5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266C2384-6D84-4D4F-ACDC-2AEE36B261AF}"/>
              </a:ext>
            </a:extLst>
          </p:cNvPr>
          <p:cNvGrpSpPr/>
          <p:nvPr/>
        </p:nvGrpSpPr>
        <p:grpSpPr>
          <a:xfrm>
            <a:off x="6756842" y="2989140"/>
            <a:ext cx="1833011" cy="2080436"/>
            <a:chOff x="740320" y="3303182"/>
            <a:chExt cx="1833011" cy="20804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85723D08-8F9B-4E45-A337-FCF52300C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20" y="3303182"/>
              <a:ext cx="1833011" cy="2080436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DE6A88C-FF6C-49AC-A5C4-725440A73431}"/>
                </a:ext>
              </a:extLst>
            </p:cNvPr>
            <p:cNvSpPr txBox="1"/>
            <p:nvPr/>
          </p:nvSpPr>
          <p:spPr>
            <a:xfrm>
              <a:off x="1118444" y="3598474"/>
              <a:ext cx="8162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0</a:t>
              </a:r>
              <a:r>
                <a:rPr lang="en-US" altLang="ko-KR" sz="4000" b="1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4</a:t>
              </a:r>
              <a:endParaRPr lang="ko-KR" altLang="en-US" sz="40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26E80483-D883-44F1-849B-D7B4A21D73A9}"/>
                </a:ext>
              </a:extLst>
            </p:cNvPr>
            <p:cNvCxnSpPr/>
            <p:nvPr/>
          </p:nvCxnSpPr>
          <p:spPr>
            <a:xfrm>
              <a:off x="931178" y="4261607"/>
              <a:ext cx="1325461" cy="0"/>
            </a:xfrm>
            <a:prstGeom prst="line">
              <a:avLst/>
            </a:prstGeom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7C0B716F-83D2-476F-AB26-0416B698AA71}"/>
              </a:ext>
            </a:extLst>
          </p:cNvPr>
          <p:cNvGrpSpPr/>
          <p:nvPr/>
        </p:nvGrpSpPr>
        <p:grpSpPr>
          <a:xfrm>
            <a:off x="2709104" y="2989140"/>
            <a:ext cx="1833011" cy="2080436"/>
            <a:chOff x="740320" y="3303182"/>
            <a:chExt cx="1833011" cy="20804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CB12560C-C554-440E-B502-6EB8B28C3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20" y="3303182"/>
              <a:ext cx="1833011" cy="2080436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A0927C3-F94E-426E-B620-287FFC5AD2FB}"/>
                </a:ext>
              </a:extLst>
            </p:cNvPr>
            <p:cNvSpPr txBox="1"/>
            <p:nvPr/>
          </p:nvSpPr>
          <p:spPr>
            <a:xfrm>
              <a:off x="1123734" y="3591507"/>
              <a:ext cx="8162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0</a:t>
              </a:r>
              <a:r>
                <a:rPr lang="en-US" altLang="ko-KR" sz="4000" b="1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2</a:t>
              </a:r>
              <a:endParaRPr lang="ko-KR" altLang="en-US" sz="40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5F88C7FB-6427-48DD-9819-61C9B85B39D8}"/>
                </a:ext>
              </a:extLst>
            </p:cNvPr>
            <p:cNvCxnSpPr/>
            <p:nvPr/>
          </p:nvCxnSpPr>
          <p:spPr>
            <a:xfrm>
              <a:off x="931178" y="4261607"/>
              <a:ext cx="1325461" cy="0"/>
            </a:xfrm>
            <a:prstGeom prst="line">
              <a:avLst/>
            </a:prstGeom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FAE0C71F-2749-4922-99A3-97D8C52B2B42}"/>
              </a:ext>
            </a:extLst>
          </p:cNvPr>
          <p:cNvGrpSpPr/>
          <p:nvPr/>
        </p:nvGrpSpPr>
        <p:grpSpPr>
          <a:xfrm>
            <a:off x="3427136" y="2091906"/>
            <a:ext cx="2289729" cy="584775"/>
            <a:chOff x="251902" y="1148405"/>
            <a:chExt cx="2289729" cy="584775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2BDACB7-C71F-4602-96B0-FC6DB51B5F38}"/>
                </a:ext>
              </a:extLst>
            </p:cNvPr>
            <p:cNvSpPr txBox="1"/>
            <p:nvPr/>
          </p:nvSpPr>
          <p:spPr>
            <a:xfrm>
              <a:off x="251902" y="1148405"/>
              <a:ext cx="22897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CONTENTS</a:t>
              </a:r>
              <a:endParaRPr lang="ko-KR" altLang="en-US" sz="32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70ED414B-7D16-47F4-928D-200965FC5A18}"/>
                </a:ext>
              </a:extLst>
            </p:cNvPr>
            <p:cNvCxnSpPr/>
            <p:nvPr/>
          </p:nvCxnSpPr>
          <p:spPr>
            <a:xfrm>
              <a:off x="377504" y="1699624"/>
              <a:ext cx="202174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6F358118-4864-47AB-82A5-81D6D8456BF2}"/>
                </a:ext>
              </a:extLst>
            </p:cNvPr>
            <p:cNvCxnSpPr/>
            <p:nvPr/>
          </p:nvCxnSpPr>
          <p:spPr>
            <a:xfrm>
              <a:off x="377504" y="1154851"/>
              <a:ext cx="202174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1FE1EC6C-4323-49A9-B11C-64D2050073A8}"/>
              </a:ext>
            </a:extLst>
          </p:cNvPr>
          <p:cNvSpPr/>
          <p:nvPr/>
        </p:nvSpPr>
        <p:spPr>
          <a:xfrm>
            <a:off x="3101332" y="3985351"/>
            <a:ext cx="902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아이디어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04FEED88-9458-4225-AFA1-630126952BB2}"/>
              </a:ext>
            </a:extLst>
          </p:cNvPr>
          <p:cNvSpPr/>
          <p:nvPr/>
        </p:nvSpPr>
        <p:spPr>
          <a:xfrm>
            <a:off x="5105499" y="3985351"/>
            <a:ext cx="9621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활용방안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FBCD081-978A-4B6F-A49F-49A728827CA5}"/>
              </a:ext>
            </a:extLst>
          </p:cNvPr>
          <p:cNvSpPr/>
          <p:nvPr/>
        </p:nvSpPr>
        <p:spPr>
          <a:xfrm>
            <a:off x="7159024" y="3985351"/>
            <a:ext cx="902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22230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4C75DCC-F717-4302-95F2-9D9B2D5FA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6" y="318781"/>
            <a:ext cx="9060111" cy="604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19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7BB1D7F-AB2A-4628-9F72-585F05F4A72F}"/>
              </a:ext>
            </a:extLst>
          </p:cNvPr>
          <p:cNvSpPr/>
          <p:nvPr/>
        </p:nvSpPr>
        <p:spPr>
          <a:xfrm>
            <a:off x="585788" y="5115275"/>
            <a:ext cx="7972425" cy="9563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6DE0E01-44B5-4539-A0E0-60FE0CD30063}"/>
              </a:ext>
            </a:extLst>
          </p:cNvPr>
          <p:cNvGrpSpPr/>
          <p:nvPr/>
        </p:nvGrpSpPr>
        <p:grpSpPr>
          <a:xfrm>
            <a:off x="552450" y="510445"/>
            <a:ext cx="8039100" cy="1234080"/>
            <a:chOff x="257175" y="502228"/>
            <a:chExt cx="8039100" cy="1234080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3C049B4-3FB2-4E94-9483-F2916592A768}"/>
                </a:ext>
              </a:extLst>
            </p:cNvPr>
            <p:cNvGrpSpPr/>
            <p:nvPr/>
          </p:nvGrpSpPr>
          <p:grpSpPr>
            <a:xfrm>
              <a:off x="257175" y="502228"/>
              <a:ext cx="1087312" cy="1234080"/>
              <a:chOff x="461871" y="396943"/>
              <a:chExt cx="899394" cy="1020796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513AB673-0CDB-440E-870F-4AECD91BD5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871" y="396943"/>
                <a:ext cx="899394" cy="1020796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74F5945-DFA3-4380-8F01-1FEA2BDDE6B4}"/>
                  </a:ext>
                </a:extLst>
              </p:cNvPr>
              <p:cNvSpPr txBox="1"/>
              <p:nvPr/>
            </p:nvSpPr>
            <p:spPr>
              <a:xfrm>
                <a:off x="521238" y="576857"/>
                <a:ext cx="725565" cy="6364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2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0</a:t>
                </a:r>
                <a:r>
                  <a:rPr lang="en-US" altLang="ko-KR" sz="4400" b="1" dirty="0">
                    <a:solidFill>
                      <a:schemeClr val="bg1">
                        <a:lumMod val="75000"/>
                      </a:schemeClr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1</a:t>
                </a:r>
                <a:endParaRPr lang="ko-KR" altLang="en-US" sz="4400" b="1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91EF035-F114-4186-96FF-404273C7DF13}"/>
                </a:ext>
              </a:extLst>
            </p:cNvPr>
            <p:cNvSpPr/>
            <p:nvPr/>
          </p:nvSpPr>
          <p:spPr>
            <a:xfrm>
              <a:off x="1344487" y="730886"/>
              <a:ext cx="6527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+mj-ea"/>
                  <a:ea typeface="+mj-ea"/>
                </a:rPr>
                <a:t>Idea</a:t>
              </a:r>
              <a:endParaRPr lang="ko-KR" altLang="en-US" b="1" dirty="0">
                <a:solidFill>
                  <a:srgbClr val="00B0F0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9979193F-C896-4C19-B681-A5533DA584F4}"/>
                </a:ext>
              </a:extLst>
            </p:cNvPr>
            <p:cNvSpPr/>
            <p:nvPr/>
          </p:nvSpPr>
          <p:spPr>
            <a:xfrm>
              <a:off x="1344487" y="1006271"/>
              <a:ext cx="14879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모바일 신분증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F530B2C-18B8-4F57-9636-0832034ADB8B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D547577A-2493-4780-92FD-59B3333D8872}"/>
              </a:ext>
            </a:extLst>
          </p:cNvPr>
          <p:cNvSpPr txBox="1"/>
          <p:nvPr/>
        </p:nvSpPr>
        <p:spPr>
          <a:xfrm>
            <a:off x="1042211" y="5271750"/>
            <a:ext cx="7059578" cy="576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  <a:spcBef>
                <a:spcPts val="200"/>
              </a:spcBef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블록체인 기술을 모바일 신분증에 </a:t>
            </a:r>
            <a:r>
              <a:rPr lang="ko-KR" altLang="en-US" sz="1600" dirty="0" err="1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접목하므로서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</a:t>
            </a:r>
            <a:r>
              <a:rPr lang="ko-KR" altLang="en-US" sz="1600" dirty="0" err="1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위변조가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불가능하고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분실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도난시 악용의 사례를 없앨 수 있다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</a:t>
            </a:r>
            <a:endParaRPr lang="ko-KR" altLang="en-US" sz="1600" dirty="0">
              <a:solidFill>
                <a:schemeClr val="bg2">
                  <a:lumMod val="50000"/>
                </a:schemeClr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F180AB-FB9F-4FF3-95A6-A01EB6AE1E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63" b="97778" l="5195" r="98052">
                        <a14:foregroundMark x1="86364" y1="5926" x2="86364" y2="5926"/>
                        <a14:foregroundMark x1="78571" y1="4815" x2="78571" y2="4815"/>
                        <a14:foregroundMark x1="64286" y1="3704" x2="64286" y2="3704"/>
                        <a14:foregroundMark x1="53247" y1="4074" x2="53247" y2="4074"/>
                        <a14:foregroundMark x1="32468" y1="6296" x2="32468" y2="6296"/>
                        <a14:foregroundMark x1="12338" y1="5185" x2="12338" y2="5185"/>
                        <a14:foregroundMark x1="8442" y1="15926" x2="8442" y2="15926"/>
                        <a14:foregroundMark x1="8442" y1="35926" x2="8442" y2="35926"/>
                        <a14:foregroundMark x1="8442" y1="59630" x2="8442" y2="59630"/>
                        <a14:foregroundMark x1="25974" y1="95926" x2="25974" y2="95926"/>
                        <a14:foregroundMark x1="79221" y1="97037" x2="79221" y2="97037"/>
                        <a14:foregroundMark x1="95455" y1="68148" x2="95455" y2="68148"/>
                        <a14:foregroundMark x1="59091" y1="88519" x2="59091" y2="88519"/>
                        <a14:foregroundMark x1="43506" y1="87778" x2="43506" y2="87778"/>
                        <a14:foregroundMark x1="50649" y1="92593" x2="50649" y2="92593"/>
                        <a14:foregroundMark x1="48052" y1="91481" x2="48052" y2="91481"/>
                        <a14:foregroundMark x1="53247" y1="83704" x2="53247" y2="83704"/>
                        <a14:foregroundMark x1="8442" y1="82222" x2="8442" y2="82222"/>
                        <a14:foregroundMark x1="9091" y1="90000" x2="9091" y2="90000"/>
                        <a14:foregroundMark x1="32468" y1="80370" x2="32468" y2="80370"/>
                        <a14:foregroundMark x1="16883" y1="69259" x2="16883" y2="69259"/>
                        <a14:foregroundMark x1="51299" y1="14074" x2="51299" y2="14074"/>
                        <a14:foregroundMark x1="51948" y1="10000" x2="51948" y2="10000"/>
                        <a14:foregroundMark x1="85065" y1="53333" x2="85065" y2="53333"/>
                        <a14:foregroundMark x1="88312" y1="6296" x2="88312" y2="6296"/>
                        <a14:foregroundMark x1="91558" y1="8519" x2="91558" y2="8519"/>
                        <a14:foregroundMark x1="94805" y1="10000" x2="94805" y2="10000"/>
                        <a14:foregroundMark x1="95455" y1="12963" x2="95455" y2="12963"/>
                        <a14:foregroundMark x1="96104" y1="15556" x2="96104" y2="15556"/>
                        <a14:foregroundMark x1="96104" y1="18148" x2="96104" y2="18148"/>
                        <a14:foregroundMark x1="96753" y1="22222" x2="96753" y2="22222"/>
                        <a14:foregroundMark x1="96753" y1="23704" x2="96753" y2="23704"/>
                        <a14:foregroundMark x1="96753" y1="27037" x2="96753" y2="27037"/>
                        <a14:foregroundMark x1="97403" y1="31481" x2="97403" y2="31481"/>
                        <a14:foregroundMark x1="95455" y1="34444" x2="95455" y2="34444"/>
                        <a14:foregroundMark x1="95455" y1="30741" x2="95455" y2="30741"/>
                        <a14:foregroundMark x1="95455" y1="40370" x2="95455" y2="40370"/>
                        <a14:foregroundMark x1="96104" y1="50370" x2="96104" y2="50370"/>
                        <a14:foregroundMark x1="94805" y1="60370" x2="94805" y2="60370"/>
                        <a14:foregroundMark x1="94156" y1="57778" x2="94156" y2="57778"/>
                        <a14:foregroundMark x1="94805" y1="54444" x2="94805" y2="54444"/>
                        <a14:foregroundMark x1="95455" y1="51111" x2="95455" y2="51111"/>
                        <a14:foregroundMark x1="94156" y1="64444" x2="94805" y2="65556"/>
                        <a14:foregroundMark x1="94805" y1="69630" x2="94805" y2="69630"/>
                        <a14:foregroundMark x1="94805" y1="74444" x2="94805" y2="74444"/>
                        <a14:foregroundMark x1="94805" y1="81852" x2="94805" y2="81852"/>
                        <a14:foregroundMark x1="95455" y1="85556" x2="95455" y2="85556"/>
                        <a14:foregroundMark x1="90260" y1="93704" x2="90260" y2="93704"/>
                        <a14:foregroundMark x1="92857" y1="90000" x2="92857" y2="90000"/>
                        <a14:foregroundMark x1="86364" y1="95926" x2="86364" y2="95926"/>
                        <a14:foregroundMark x1="70779" y1="95556" x2="70779" y2="95556"/>
                        <a14:foregroundMark x1="62987" y1="96667" x2="62987" y2="96667"/>
                        <a14:foregroundMark x1="53247" y1="96667" x2="53247" y2="96667"/>
                        <a14:foregroundMark x1="46104" y1="97037" x2="46104" y2="97037"/>
                        <a14:foregroundMark x1="36364" y1="96296" x2="36364" y2="96296"/>
                        <a14:foregroundMark x1="19481" y1="95556" x2="19481" y2="95556"/>
                        <a14:foregroundMark x1="11039" y1="92222" x2="11039" y2="92222"/>
                        <a14:foregroundMark x1="7792" y1="86667" x2="7792" y2="86667"/>
                        <a14:foregroundMark x1="7792" y1="77037" x2="7792" y2="77037"/>
                        <a14:foregroundMark x1="6494" y1="69630" x2="6494" y2="69630"/>
                        <a14:foregroundMark x1="7792" y1="65556" x2="7792" y2="65556"/>
                        <a14:foregroundMark x1="9091" y1="54444" x2="9091" y2="54444"/>
                        <a14:foregroundMark x1="7792" y1="45926" x2="7792" y2="45926"/>
                        <a14:foregroundMark x1="8442" y1="41481" x2="8442" y2="41481"/>
                        <a14:foregroundMark x1="8442" y1="28889" x2="8442" y2="28889"/>
                        <a14:foregroundMark x1="7143" y1="20000" x2="7143" y2="20000"/>
                        <a14:foregroundMark x1="9740" y1="11111" x2="9740" y2="11111"/>
                        <a14:foregroundMark x1="23377" y1="5556" x2="23377" y2="5556"/>
                        <a14:foregroundMark x1="85065" y1="14074" x2="85065" y2="14074"/>
                        <a14:foregroundMark x1="73377" y1="13704" x2="73377" y2="13704"/>
                        <a14:foregroundMark x1="60390" y1="14074" x2="60390" y2="14074"/>
                        <a14:foregroundMark x1="45455" y1="14815" x2="45455" y2="14815"/>
                        <a14:foregroundMark x1="35714" y1="14074" x2="35714" y2="14074"/>
                        <a14:foregroundMark x1="26623" y1="14074" x2="26623" y2="14074"/>
                        <a14:foregroundMark x1="17532" y1="14444" x2="17532" y2="14444"/>
                        <a14:foregroundMark x1="16234" y1="17407" x2="16234" y2="17407"/>
                        <a14:foregroundMark x1="18831" y1="22963" x2="18831" y2="22963"/>
                        <a14:foregroundMark x1="18182" y1="30370" x2="18182" y2="30370"/>
                        <a14:foregroundMark x1="18182" y1="37037" x2="18182" y2="37037"/>
                        <a14:foregroundMark x1="16883" y1="44444" x2="16883" y2="44444"/>
                        <a14:foregroundMark x1="18831" y1="52593" x2="18831" y2="52593"/>
                        <a14:foregroundMark x1="18182" y1="62222" x2="18182" y2="62222"/>
                        <a14:foregroundMark x1="18182" y1="74444" x2="18182" y2="74444"/>
                        <a14:foregroundMark x1="44156" y1="80370" x2="44156" y2="80370"/>
                        <a14:foregroundMark x1="57792" y1="80000" x2="57792" y2="80000"/>
                        <a14:foregroundMark x1="68831" y1="79630" x2="68831" y2="79630"/>
                        <a14:foregroundMark x1="83117" y1="80000" x2="83117" y2="80000"/>
                        <a14:foregroundMark x1="86364" y1="72963" x2="86364" y2="72963"/>
                        <a14:foregroundMark x1="85714" y1="60741" x2="85714" y2="60741"/>
                        <a14:foregroundMark x1="85714" y1="42593" x2="85714" y2="42593"/>
                        <a14:foregroundMark x1="86364" y1="30000" x2="86364" y2="30000"/>
                        <a14:foregroundMark x1="86364" y1="22222" x2="86364" y2="22222"/>
                        <a14:foregroundMark x1="41558" y1="5185" x2="41558" y2="51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57575" y="1035331"/>
            <a:ext cx="2518440" cy="44154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78DA00-3FB7-44E2-AF88-B0E3B1F29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736" y="2396660"/>
            <a:ext cx="2841094" cy="1705178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65D7E886-3E25-4AF8-AE11-7C48244864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386" y="2014157"/>
            <a:ext cx="2457793" cy="2457793"/>
          </a:xfrm>
          <a:prstGeom prst="rect">
            <a:avLst/>
          </a:prstGeom>
        </p:spPr>
      </p:pic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C69D53D9-E164-4B84-BC12-A796B26406F6}"/>
              </a:ext>
            </a:extLst>
          </p:cNvPr>
          <p:cNvSpPr/>
          <p:nvPr/>
        </p:nvSpPr>
        <p:spPr>
          <a:xfrm>
            <a:off x="4567591" y="2737702"/>
            <a:ext cx="962549" cy="897619"/>
          </a:xfrm>
          <a:prstGeom prst="leftArrow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821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2.59259E-6 L -0.521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5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6D6EFE2D-ECE0-4C94-B532-59A7DC9DA9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9491685"/>
              </p:ext>
            </p:extLst>
          </p:nvPr>
        </p:nvGraphicFramePr>
        <p:xfrm>
          <a:off x="1815748" y="2043587"/>
          <a:ext cx="2726423" cy="302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4" name="차트 33">
            <a:extLst>
              <a:ext uri="{FF2B5EF4-FFF2-40B4-BE49-F238E27FC236}">
                <a16:creationId xmlns:a16="http://schemas.microsoft.com/office/drawing/2014/main" id="{44530A51-6759-4D4B-B24E-B5C541C23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7487825"/>
              </p:ext>
            </p:extLst>
          </p:nvPr>
        </p:nvGraphicFramePr>
        <p:xfrm>
          <a:off x="3704671" y="2044985"/>
          <a:ext cx="2726423" cy="302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5" name="차트 34">
            <a:extLst>
              <a:ext uri="{FF2B5EF4-FFF2-40B4-BE49-F238E27FC236}">
                <a16:creationId xmlns:a16="http://schemas.microsoft.com/office/drawing/2014/main" id="{59D54E7F-C047-447A-9763-FFDD5D3000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4635802"/>
              </p:ext>
            </p:extLst>
          </p:nvPr>
        </p:nvGraphicFramePr>
        <p:xfrm>
          <a:off x="5332945" y="2040502"/>
          <a:ext cx="2726423" cy="302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42" name="그룹 41">
            <a:extLst>
              <a:ext uri="{FF2B5EF4-FFF2-40B4-BE49-F238E27FC236}">
                <a16:creationId xmlns:a16="http://schemas.microsoft.com/office/drawing/2014/main" id="{6045A7B7-5677-4846-B889-B3F8327E753E}"/>
              </a:ext>
            </a:extLst>
          </p:cNvPr>
          <p:cNvGrpSpPr/>
          <p:nvPr/>
        </p:nvGrpSpPr>
        <p:grpSpPr>
          <a:xfrm>
            <a:off x="552450" y="510445"/>
            <a:ext cx="8039100" cy="1234080"/>
            <a:chOff x="257175" y="502228"/>
            <a:chExt cx="8039100" cy="1234080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D84BA80-B8F6-4B34-A28E-B71D88C39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175" y="502228"/>
              <a:ext cx="1087312" cy="1234080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52E941E8-99CA-43FB-8895-D4B0BF547E6D}"/>
                </a:ext>
              </a:extLst>
            </p:cNvPr>
            <p:cNvSpPr/>
            <p:nvPr/>
          </p:nvSpPr>
          <p:spPr>
            <a:xfrm>
              <a:off x="1344487" y="730886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rgbClr val="00B0F0"/>
                  </a:solidFill>
                  <a:latin typeface="+mj-ea"/>
                  <a:ea typeface="+mj-ea"/>
                </a:rPr>
                <a:t>활용방안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4934168-FA61-4906-9BAD-0308906727FE}"/>
                </a:ext>
              </a:extLst>
            </p:cNvPr>
            <p:cNvSpPr/>
            <p:nvPr/>
          </p:nvSpPr>
          <p:spPr>
            <a:xfrm>
              <a:off x="1344487" y="1006271"/>
              <a:ext cx="14879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모바일 신분증</a:t>
              </a:r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9BE66500-2889-4B2D-99C0-598F24DEE93E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786DCA5-A56B-4C31-AB6C-C655D59665AF}"/>
              </a:ext>
            </a:extLst>
          </p:cNvPr>
          <p:cNvSpPr txBox="1"/>
          <p:nvPr/>
        </p:nvSpPr>
        <p:spPr>
          <a:xfrm>
            <a:off x="624221" y="727950"/>
            <a:ext cx="877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r>
              <a:rPr lang="en-US" altLang="ko-KR" sz="4400" b="1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4400" b="1" dirty="0">
              <a:solidFill>
                <a:schemeClr val="bg1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9167B265-E95C-40E0-B620-AC0F1AC5C0EC}"/>
              </a:ext>
            </a:extLst>
          </p:cNvPr>
          <p:cNvSpPr/>
          <p:nvPr/>
        </p:nvSpPr>
        <p:spPr>
          <a:xfrm>
            <a:off x="585788" y="5115275"/>
            <a:ext cx="7972425" cy="9563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2B0FEFD-73E1-4CCD-8B80-61254D594A9D}"/>
              </a:ext>
            </a:extLst>
          </p:cNvPr>
          <p:cNvSpPr txBox="1"/>
          <p:nvPr/>
        </p:nvSpPr>
        <p:spPr>
          <a:xfrm>
            <a:off x="1062802" y="5419040"/>
            <a:ext cx="7059578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  <a:spcBef>
                <a:spcPts val="200"/>
              </a:spcBef>
            </a:pP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  <a:latin typeface="HyhwpEQ" panose="02030600000101010101" pitchFamily="18" charset="-127"/>
                <a:ea typeface="HyhwpEQ" panose="02030600000101010101" pitchFamily="18" charset="-127"/>
              </a:rPr>
              <a:t>지갑 없이 스마트폰 하나만으로 신분확인 가능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5CB511-377F-4463-BFCF-F7608C8869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1876425"/>
            <a:ext cx="7810500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91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그룹 74">
            <a:extLst>
              <a:ext uri="{FF2B5EF4-FFF2-40B4-BE49-F238E27FC236}">
                <a16:creationId xmlns:a16="http://schemas.microsoft.com/office/drawing/2014/main" id="{C0D8388B-1BE3-4F9C-B9E0-74A02C167893}"/>
              </a:ext>
            </a:extLst>
          </p:cNvPr>
          <p:cNvGrpSpPr/>
          <p:nvPr/>
        </p:nvGrpSpPr>
        <p:grpSpPr>
          <a:xfrm>
            <a:off x="552450" y="510445"/>
            <a:ext cx="8039100" cy="1234080"/>
            <a:chOff x="257175" y="502228"/>
            <a:chExt cx="8039100" cy="1234080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9B899803-0AF8-4120-8F8B-7A6074BA3588}"/>
                </a:ext>
              </a:extLst>
            </p:cNvPr>
            <p:cNvGrpSpPr/>
            <p:nvPr/>
          </p:nvGrpSpPr>
          <p:grpSpPr>
            <a:xfrm>
              <a:off x="257175" y="502228"/>
              <a:ext cx="1087312" cy="1234080"/>
              <a:chOff x="461871" y="396943"/>
              <a:chExt cx="899394" cy="1020796"/>
            </a:xfrm>
          </p:grpSpPr>
          <p:pic>
            <p:nvPicPr>
              <p:cNvPr id="80" name="그림 79">
                <a:extLst>
                  <a:ext uri="{FF2B5EF4-FFF2-40B4-BE49-F238E27FC236}">
                    <a16:creationId xmlns:a16="http://schemas.microsoft.com/office/drawing/2014/main" id="{A142C101-A2A1-484A-AF38-244931315B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871" y="396943"/>
                <a:ext cx="899394" cy="1020796"/>
              </a:xfrm>
              <a:prstGeom prst="rect">
                <a:avLst/>
              </a:prstGeom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264D8D94-4E00-4201-86C6-0A10C46FEDF2}"/>
                  </a:ext>
                </a:extLst>
              </p:cNvPr>
              <p:cNvSpPr txBox="1"/>
              <p:nvPr/>
            </p:nvSpPr>
            <p:spPr>
              <a:xfrm>
                <a:off x="521238" y="576857"/>
                <a:ext cx="725565" cy="6364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2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0</a:t>
                </a:r>
                <a:r>
                  <a:rPr lang="en-US" altLang="ko-KR" sz="4400" b="1" dirty="0">
                    <a:solidFill>
                      <a:schemeClr val="bg1">
                        <a:lumMod val="75000"/>
                      </a:schemeClr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2</a:t>
                </a:r>
                <a:endParaRPr lang="ko-KR" altLang="en-US" sz="4400" b="1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A5F60A0-4A47-4FBE-A0CA-C3613937D96B}"/>
                </a:ext>
              </a:extLst>
            </p:cNvPr>
            <p:cNvSpPr/>
            <p:nvPr/>
          </p:nvSpPr>
          <p:spPr>
            <a:xfrm>
              <a:off x="1344487" y="730886"/>
              <a:ext cx="12287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IDEATION</a:t>
              </a:r>
              <a:endParaRPr lang="ko-KR" altLang="en-US" b="1" dirty="0">
                <a:solidFill>
                  <a:srgbClr val="00B0F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7F670213-6EFB-44F4-9D38-E70D3E208134}"/>
                </a:ext>
              </a:extLst>
            </p:cNvPr>
            <p:cNvSpPr/>
            <p:nvPr/>
          </p:nvSpPr>
          <p:spPr>
            <a:xfrm>
              <a:off x="1344487" y="1006271"/>
              <a:ext cx="29354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모바일 신분증 활용 가능 분야</a:t>
              </a: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72875D18-C84D-43EF-B98E-840E203170AD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6552B73-71A4-452E-9A24-EEB20E67A0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21" y="1864937"/>
            <a:ext cx="8146933" cy="472919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1B9CF14-5B88-4308-BBE7-72320616FA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664" y="2869504"/>
            <a:ext cx="685896" cy="8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87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F37B35B-18B7-46BE-9E82-B8FED8821D7C}"/>
              </a:ext>
            </a:extLst>
          </p:cNvPr>
          <p:cNvGrpSpPr/>
          <p:nvPr/>
        </p:nvGrpSpPr>
        <p:grpSpPr>
          <a:xfrm>
            <a:off x="5381660" y="1537740"/>
            <a:ext cx="3145872" cy="2320406"/>
            <a:chOff x="5485543" y="1959673"/>
            <a:chExt cx="3145872" cy="2574731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392FC748-3CE0-49BD-9557-1131B2C6BE0D}"/>
                </a:ext>
              </a:extLst>
            </p:cNvPr>
            <p:cNvGrpSpPr/>
            <p:nvPr/>
          </p:nvGrpSpPr>
          <p:grpSpPr>
            <a:xfrm>
              <a:off x="5485543" y="1959673"/>
              <a:ext cx="3145872" cy="2574731"/>
              <a:chOff x="5603648" y="2107079"/>
              <a:chExt cx="3145872" cy="2574731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35769502-7147-4A39-8222-C4DC2697A49D}"/>
                  </a:ext>
                </a:extLst>
              </p:cNvPr>
              <p:cNvSpPr/>
              <p:nvPr/>
            </p:nvSpPr>
            <p:spPr>
              <a:xfrm>
                <a:off x="5603648" y="2107079"/>
                <a:ext cx="3145872" cy="25747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310F088-8DA3-4D92-887C-0E48C8091F96}"/>
                  </a:ext>
                </a:extLst>
              </p:cNvPr>
              <p:cNvSpPr txBox="1"/>
              <p:nvPr/>
            </p:nvSpPr>
            <p:spPr>
              <a:xfrm>
                <a:off x="5603648" y="2994335"/>
                <a:ext cx="29952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전자투표와의 접목</a:t>
                </a:r>
                <a:endPara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09E712E-BCF3-4654-89F6-13D9499A2F16}"/>
                </a:ext>
              </a:extLst>
            </p:cNvPr>
            <p:cNvSpPr/>
            <p:nvPr/>
          </p:nvSpPr>
          <p:spPr>
            <a:xfrm>
              <a:off x="5842761" y="3227579"/>
              <a:ext cx="25170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[</a:t>
              </a:r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 </a:t>
              </a:r>
              <a:r>
                <a:rPr lang="ko-KR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블록체인</a:t>
              </a:r>
              <a:r>
                <a:rPr lang="en-US" altLang="ko-KR" b="1" dirty="0">
                  <a:solidFill>
                    <a:srgbClr val="00B0F0"/>
                  </a:solidFill>
                  <a:latin typeface="+mj-ea"/>
                  <a:ea typeface="+mj-ea"/>
                </a:rPr>
                <a:t>+</a:t>
              </a:r>
              <a:r>
                <a:rPr lang="ko-KR" altLang="en-US" b="1" dirty="0">
                  <a:solidFill>
                    <a:srgbClr val="00B0F0"/>
                  </a:solidFill>
                  <a:latin typeface="+mj-ea"/>
                  <a:ea typeface="+mj-ea"/>
                </a:rPr>
                <a:t>전자투표 </a:t>
              </a:r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]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C0D8388B-1BE3-4F9C-B9E0-74A02C167893}"/>
              </a:ext>
            </a:extLst>
          </p:cNvPr>
          <p:cNvGrpSpPr/>
          <p:nvPr/>
        </p:nvGrpSpPr>
        <p:grpSpPr>
          <a:xfrm>
            <a:off x="552450" y="258385"/>
            <a:ext cx="8039100" cy="1234080"/>
            <a:chOff x="257175" y="502228"/>
            <a:chExt cx="8039100" cy="1234080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A142C101-A2A1-484A-AF38-244931315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175" y="502228"/>
              <a:ext cx="1087312" cy="1234080"/>
            </a:xfrm>
            <a:prstGeom prst="rect">
              <a:avLst/>
            </a:prstGeom>
          </p:spPr>
        </p:pic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A5F60A0-4A47-4FBE-A0CA-C3613937D96B}"/>
                </a:ext>
              </a:extLst>
            </p:cNvPr>
            <p:cNvSpPr/>
            <p:nvPr/>
          </p:nvSpPr>
          <p:spPr>
            <a:xfrm>
              <a:off x="1344487" y="730886"/>
              <a:ext cx="11897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rgbClr val="00B0F0"/>
                  </a:solidFill>
                  <a:latin typeface="+mj-ea"/>
                  <a:ea typeface="+mj-ea"/>
                </a:rPr>
                <a:t>전자 투표</a:t>
              </a: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7F670213-6EFB-44F4-9D38-E70D3E208134}"/>
                </a:ext>
              </a:extLst>
            </p:cNvPr>
            <p:cNvSpPr/>
            <p:nvPr/>
          </p:nvSpPr>
          <p:spPr>
            <a:xfrm>
              <a:off x="1344487" y="1006271"/>
              <a:ext cx="23807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해시함수를 이용한 보안</a:t>
              </a: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72875D18-C84D-43EF-B98E-840E203170AD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FA1A0538-1F23-4F08-A18D-00E9BC98E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91" b="95455" l="28467" r="91241">
                        <a14:foregroundMark x1="43066" y1="23377" x2="43066" y2="23377"/>
                        <a14:foregroundMark x1="59124" y1="53247" x2="59124" y2="53247"/>
                        <a14:foregroundMark x1="71533" y1="38961" x2="71533" y2="38961"/>
                        <a14:foregroundMark x1="79562" y1="84416" x2="79562" y2="84416"/>
                        <a14:foregroundMark x1="67153" y1="86364" x2="67153" y2="86364"/>
                        <a14:foregroundMark x1="37956" y1="90260" x2="37956" y2="90260"/>
                        <a14:foregroundMark x1="48905" y1="86364" x2="48905" y2="86364"/>
                        <a14:foregroundMark x1="41606" y1="87013" x2="41606" y2="87013"/>
                        <a14:foregroundMark x1="53285" y1="88312" x2="53285" y2="88312"/>
                        <a14:foregroundMark x1="72263" y1="90909" x2="72263" y2="909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3533" y="232248"/>
            <a:ext cx="981024" cy="11027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F8391FF-F54F-4DF1-A965-063DB0852D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163" y="1570312"/>
            <a:ext cx="3026767" cy="4821208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88563510-ED30-4EB5-83B6-AF6A48932B0F}"/>
              </a:ext>
            </a:extLst>
          </p:cNvPr>
          <p:cNvGrpSpPr/>
          <p:nvPr/>
        </p:nvGrpSpPr>
        <p:grpSpPr>
          <a:xfrm>
            <a:off x="2177780" y="4025051"/>
            <a:ext cx="6349752" cy="2366469"/>
            <a:chOff x="5603648" y="2994335"/>
            <a:chExt cx="6349752" cy="2366469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703FC2AA-1B18-4E8B-AB38-953DB838868F}"/>
                </a:ext>
              </a:extLst>
            </p:cNvPr>
            <p:cNvSpPr/>
            <p:nvPr/>
          </p:nvSpPr>
          <p:spPr>
            <a:xfrm>
              <a:off x="8807528" y="3240330"/>
              <a:ext cx="3145872" cy="212047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D79CF27-DC0E-4A5E-9D38-11AF33C759AB}"/>
                </a:ext>
              </a:extLst>
            </p:cNvPr>
            <p:cNvSpPr txBox="1"/>
            <p:nvPr/>
          </p:nvSpPr>
          <p:spPr>
            <a:xfrm>
              <a:off x="5603648" y="2994335"/>
              <a:ext cx="2995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CFAAA4-6974-4329-AC76-C39E8B24F916}"/>
              </a:ext>
            </a:extLst>
          </p:cNvPr>
          <p:cNvSpPr/>
          <p:nvPr/>
        </p:nvSpPr>
        <p:spPr>
          <a:xfrm>
            <a:off x="5678371" y="4908473"/>
            <a:ext cx="26380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블록체인을 이용한 전자투표로 투명성 확보</a:t>
            </a:r>
          </a:p>
        </p:txBody>
      </p:sp>
    </p:spTree>
    <p:extLst>
      <p:ext uri="{BB962C8B-B14F-4D97-AF65-F5344CB8AC3E}">
        <p14:creationId xmlns:p14="http://schemas.microsoft.com/office/powerpoint/2010/main" val="244370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F84751-CDD8-49C9-9DA7-91CF4FC5B1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3"/>
          <a:stretch/>
        </p:blipFill>
        <p:spPr>
          <a:xfrm>
            <a:off x="2084947" y="1788749"/>
            <a:ext cx="7059053" cy="4164416"/>
          </a:xfrm>
          <a:prstGeom prst="rect">
            <a:avLst/>
          </a:prstGeom>
        </p:spPr>
      </p:pic>
      <p:grpSp>
        <p:nvGrpSpPr>
          <p:cNvPr id="75" name="그룹 74">
            <a:extLst>
              <a:ext uri="{FF2B5EF4-FFF2-40B4-BE49-F238E27FC236}">
                <a16:creationId xmlns:a16="http://schemas.microsoft.com/office/drawing/2014/main" id="{C0D8388B-1BE3-4F9C-B9E0-74A02C167893}"/>
              </a:ext>
            </a:extLst>
          </p:cNvPr>
          <p:cNvGrpSpPr/>
          <p:nvPr/>
        </p:nvGrpSpPr>
        <p:grpSpPr>
          <a:xfrm>
            <a:off x="552450" y="225219"/>
            <a:ext cx="8039100" cy="1234080"/>
            <a:chOff x="257175" y="502228"/>
            <a:chExt cx="8039100" cy="1234080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A142C101-A2A1-484A-AF38-244931315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175" y="502228"/>
              <a:ext cx="1087312" cy="1234080"/>
            </a:xfrm>
            <a:prstGeom prst="rect">
              <a:avLst/>
            </a:prstGeom>
          </p:spPr>
        </p:pic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A5F60A0-4A47-4FBE-A0CA-C3613937D96B}"/>
                </a:ext>
              </a:extLst>
            </p:cNvPr>
            <p:cNvSpPr/>
            <p:nvPr/>
          </p:nvSpPr>
          <p:spPr>
            <a:xfrm>
              <a:off x="1344487" y="730886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rgbClr val="00B0F0"/>
                  </a:solidFill>
                  <a:latin typeface="+mj-ea"/>
                  <a:ea typeface="+mj-ea"/>
                </a:rPr>
                <a:t>금융거래</a:t>
              </a: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7F670213-6EFB-44F4-9D38-E70D3E208134}"/>
                </a:ext>
              </a:extLst>
            </p:cNvPr>
            <p:cNvSpPr/>
            <p:nvPr/>
          </p:nvSpPr>
          <p:spPr>
            <a:xfrm>
              <a:off x="1344487" y="1006271"/>
              <a:ext cx="27462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QR</a:t>
              </a:r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코드를 이용한 간편결제 </a:t>
              </a: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72875D18-C84D-43EF-B98E-840E203170AD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D39EDAF-B6C6-491B-8EA7-F8E6D9AF7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20" b="100000" l="1639" r="100000">
                        <a14:foregroundMark x1="18033" y1="20732" x2="18033" y2="20732"/>
                        <a14:foregroundMark x1="26230" y1="69512" x2="26230" y2="69512"/>
                        <a14:foregroundMark x1="70492" y1="13415" x2="70492" y2="13415"/>
                        <a14:foregroundMark x1="47541" y1="17073" x2="47541" y2="17073"/>
                        <a14:foregroundMark x1="83607" y1="90244" x2="83607" y2="90244"/>
                        <a14:foregroundMark x1="60656" y1="91463" x2="60656" y2="91463"/>
                        <a14:foregroundMark x1="39344" y1="90244" x2="39344" y2="90244"/>
                        <a14:foregroundMark x1="37705" y1="87805" x2="37705" y2="87805"/>
                        <a14:foregroundMark x1="62295" y1="89024" x2="62295" y2="89024"/>
                        <a14:foregroundMark x1="63934" y1="90244" x2="63934" y2="90244"/>
                        <a14:foregroundMark x1="83607" y1="87805" x2="83607" y2="87805"/>
                        <a14:foregroundMark x1="78689" y1="86585" x2="78689" y2="86585"/>
                        <a14:foregroundMark x1="83607" y1="92683" x2="83607" y2="92683"/>
                        <a14:foregroundMark x1="67213" y1="91463" x2="67213" y2="91463"/>
                        <a14:foregroundMark x1="45902" y1="89024" x2="45902" y2="89024"/>
                        <a14:foregroundMark x1="22951" y1="89024" x2="22951" y2="89024"/>
                        <a14:backgroundMark x1="59016" y1="43902" x2="59016" y2="43902"/>
                        <a14:backgroundMark x1="27869" y1="52439" x2="27869" y2="52439"/>
                        <a14:backgroundMark x1="11475" y1="47561" x2="11475" y2="475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09" y="401003"/>
            <a:ext cx="628159" cy="844411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AB619238-2BA3-4841-AD66-6A359C937186}"/>
              </a:ext>
            </a:extLst>
          </p:cNvPr>
          <p:cNvSpPr/>
          <p:nvPr/>
        </p:nvSpPr>
        <p:spPr>
          <a:xfrm>
            <a:off x="82667" y="1788749"/>
            <a:ext cx="1799156" cy="2060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8C9EC-3179-4B5E-8ECB-15EB86748851}"/>
              </a:ext>
            </a:extLst>
          </p:cNvPr>
          <p:cNvSpPr/>
          <p:nvPr/>
        </p:nvSpPr>
        <p:spPr>
          <a:xfrm>
            <a:off x="82667" y="3941124"/>
            <a:ext cx="1799156" cy="2060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DEB8D3F-BFE4-4D79-AB7E-784231B94938}"/>
              </a:ext>
            </a:extLst>
          </p:cNvPr>
          <p:cNvSpPr/>
          <p:nvPr/>
        </p:nvSpPr>
        <p:spPr>
          <a:xfrm>
            <a:off x="-40489" y="2423664"/>
            <a:ext cx="211133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금융거래와의 접목</a:t>
            </a:r>
            <a:endParaRPr lang="en-US" altLang="ko-KR" sz="1700" b="1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0065BB8-6AE0-43B0-B6AF-47656D4A79D1}"/>
              </a:ext>
            </a:extLst>
          </p:cNvPr>
          <p:cNvSpPr/>
          <p:nvPr/>
        </p:nvSpPr>
        <p:spPr>
          <a:xfrm>
            <a:off x="-80978" y="2897700"/>
            <a:ext cx="2177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[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블록체인</a:t>
            </a:r>
            <a:r>
              <a:rPr lang="en-US" altLang="ko-KR" sz="1400" b="1" dirty="0">
                <a:solidFill>
                  <a:srgbClr val="00B0F0"/>
                </a:solidFill>
                <a:latin typeface="+mj-ea"/>
                <a:ea typeface="+mj-ea"/>
              </a:rPr>
              <a:t>+</a:t>
            </a:r>
            <a:r>
              <a:rPr lang="ko-KR" altLang="en-US" sz="1400" b="1" dirty="0">
                <a:solidFill>
                  <a:srgbClr val="00B0F0"/>
                </a:solidFill>
                <a:latin typeface="+mj-ea"/>
                <a:ea typeface="+mj-ea"/>
              </a:rPr>
              <a:t>금융거래 </a:t>
            </a:r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]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9E2B1B-72FC-4B25-81A7-5C6DF46B972A}"/>
              </a:ext>
            </a:extLst>
          </p:cNvPr>
          <p:cNvSpPr txBox="1"/>
          <p:nvPr/>
        </p:nvSpPr>
        <p:spPr>
          <a:xfrm>
            <a:off x="-16045" y="4540569"/>
            <a:ext cx="1996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n-ea"/>
              </a:rPr>
              <a:t>QR</a:t>
            </a:r>
            <a:r>
              <a:rPr lang="ko-KR" altLang="en-US" b="1" dirty="0">
                <a:latin typeface="+mn-ea"/>
              </a:rPr>
              <a:t>코드를 이용한               간편결제</a:t>
            </a:r>
          </a:p>
        </p:txBody>
      </p:sp>
    </p:spTree>
    <p:extLst>
      <p:ext uri="{BB962C8B-B14F-4D97-AF65-F5344CB8AC3E}">
        <p14:creationId xmlns:p14="http://schemas.microsoft.com/office/powerpoint/2010/main" val="2874781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그룹 74">
            <a:extLst>
              <a:ext uri="{FF2B5EF4-FFF2-40B4-BE49-F238E27FC236}">
                <a16:creationId xmlns:a16="http://schemas.microsoft.com/office/drawing/2014/main" id="{C0D8388B-1BE3-4F9C-B9E0-74A02C167893}"/>
              </a:ext>
            </a:extLst>
          </p:cNvPr>
          <p:cNvGrpSpPr/>
          <p:nvPr/>
        </p:nvGrpSpPr>
        <p:grpSpPr>
          <a:xfrm>
            <a:off x="570664" y="356532"/>
            <a:ext cx="8039100" cy="1234080"/>
            <a:chOff x="257175" y="502228"/>
            <a:chExt cx="8039100" cy="1234080"/>
          </a:xfrm>
        </p:grpSpPr>
        <p:pic>
          <p:nvPicPr>
            <p:cNvPr id="80" name="그림 79">
              <a:extLst>
                <a:ext uri="{FF2B5EF4-FFF2-40B4-BE49-F238E27FC236}">
                  <a16:creationId xmlns:a16="http://schemas.microsoft.com/office/drawing/2014/main" id="{A142C101-A2A1-484A-AF38-244931315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175" y="502228"/>
              <a:ext cx="1087312" cy="1234080"/>
            </a:xfrm>
            <a:prstGeom prst="rect">
              <a:avLst/>
            </a:prstGeom>
          </p:spPr>
        </p:pic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A5F60A0-4A47-4FBE-A0CA-C3613937D96B}"/>
                </a:ext>
              </a:extLst>
            </p:cNvPr>
            <p:cNvSpPr/>
            <p:nvPr/>
          </p:nvSpPr>
          <p:spPr>
            <a:xfrm>
              <a:off x="1344487" y="730886"/>
              <a:ext cx="11560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rgbClr val="00B0F0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각종 계약</a:t>
              </a: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7F670213-6EFB-44F4-9D38-E70D3E208134}"/>
                </a:ext>
              </a:extLst>
            </p:cNvPr>
            <p:cNvSpPr/>
            <p:nvPr/>
          </p:nvSpPr>
          <p:spPr>
            <a:xfrm>
              <a:off x="1344487" y="1006271"/>
              <a:ext cx="14879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노페이퍼 계약</a:t>
              </a: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72875D18-C84D-43EF-B98E-840E203170AD}"/>
                </a:ext>
              </a:extLst>
            </p:cNvPr>
            <p:cNvCxnSpPr>
              <a:cxnSpLocks/>
            </p:cNvCxnSpPr>
            <p:nvPr/>
          </p:nvCxnSpPr>
          <p:spPr>
            <a:xfrm>
              <a:off x="1434517" y="1362617"/>
              <a:ext cx="6861758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BFFD45C3-9FCA-4D68-AFC5-41E88160E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81" b="98810" l="0" r="94444">
                        <a14:foregroundMark x1="15278" y1="89286" x2="15278" y2="89286"/>
                        <a14:foregroundMark x1="36111" y1="90476" x2="36111" y2="90476"/>
                        <a14:foregroundMark x1="56944" y1="86905" x2="56944" y2="86905"/>
                        <a14:foregroundMark x1="75000" y1="86905" x2="75000" y2="869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17" y="518885"/>
            <a:ext cx="746806" cy="8712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94C9C16-0F26-4FCE-AD2A-DACB2DBE5A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74" y="1752965"/>
            <a:ext cx="5794924" cy="493856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B49B94-C9A9-4209-AA3E-81F4567993E7}"/>
              </a:ext>
            </a:extLst>
          </p:cNvPr>
          <p:cNvSpPr/>
          <p:nvPr/>
        </p:nvSpPr>
        <p:spPr>
          <a:xfrm>
            <a:off x="6325299" y="1803862"/>
            <a:ext cx="2158843" cy="23240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B3E37B8-708A-42CA-ABC7-3CA8DE3684CF}"/>
              </a:ext>
            </a:extLst>
          </p:cNvPr>
          <p:cNvSpPr/>
          <p:nvPr/>
        </p:nvSpPr>
        <p:spPr>
          <a:xfrm>
            <a:off x="6325299" y="4282318"/>
            <a:ext cx="2158843" cy="21855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A08632-69E0-4FEB-9E82-C1674B1A3B10}"/>
              </a:ext>
            </a:extLst>
          </p:cNvPr>
          <p:cNvSpPr txBox="1"/>
          <p:nvPr/>
        </p:nvSpPr>
        <p:spPr>
          <a:xfrm>
            <a:off x="5907085" y="2695853"/>
            <a:ext cx="299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모바일 신분증과      접목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224A7D-1AD0-4E0C-86E2-ADBE6F4D3E78}"/>
              </a:ext>
            </a:extLst>
          </p:cNvPr>
          <p:cNvSpPr txBox="1"/>
          <p:nvPr/>
        </p:nvSpPr>
        <p:spPr>
          <a:xfrm>
            <a:off x="6531200" y="4966391"/>
            <a:ext cx="2158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종이 없는 계약</a:t>
            </a:r>
          </a:p>
        </p:txBody>
      </p:sp>
    </p:spTree>
    <p:extLst>
      <p:ext uri="{BB962C8B-B14F-4D97-AF65-F5344CB8AC3E}">
        <p14:creationId xmlns:p14="http://schemas.microsoft.com/office/powerpoint/2010/main" val="2003164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5002</TotalTime>
  <Words>115</Words>
  <Application>Microsoft Office PowerPoint</Application>
  <PresentationFormat>화면 슬라이드 쇼(4:3)</PresentationFormat>
  <Paragraphs>42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KoPub돋움체 Bold</vt:lpstr>
      <vt:lpstr>HY견고딕</vt:lpstr>
      <vt:lpstr>Calibri</vt:lpstr>
      <vt:lpstr>맑은 고딕</vt:lpstr>
      <vt:lpstr>Arial</vt:lpstr>
      <vt:lpstr>KoPub돋움체 Light</vt:lpstr>
      <vt:lpstr>HY그래픽M</vt:lpstr>
      <vt:lpstr>HyhwpEQ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dasol kim</dc:creator>
  <cp:lastModifiedBy>김 정훈</cp:lastModifiedBy>
  <cp:revision>109</cp:revision>
  <dcterms:created xsi:type="dcterms:W3CDTF">2018-02-17T04:55:07Z</dcterms:created>
  <dcterms:modified xsi:type="dcterms:W3CDTF">2018-11-19T09:26:40Z</dcterms:modified>
</cp:coreProperties>
</file>

<file path=docProps/thumbnail.jpeg>
</file>